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256" r:id="rId2"/>
    <p:sldId id="257" r:id="rId3"/>
    <p:sldId id="258" r:id="rId4"/>
    <p:sldId id="259" r:id="rId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7"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eg>
</file>

<file path=ppt/media/image2.png>
</file>

<file path=ppt/media/media4.m4a>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GB"/>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9454711B-59B9-47C2-B93A-91DAF389F579}" type="datetimeFigureOut">
              <a:rPr lang="en-US" smtClean="0"/>
              <a:t>12/18/2022</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8D8499DF-E404-4A0D-A9CD-D3B04CA1F1DF}" type="slidenum">
              <a:rPr lang="en-US" smtClean="0"/>
              <a:t>‹#›</a:t>
            </a:fld>
            <a:endParaRPr lang="en-US"/>
          </a:p>
        </p:txBody>
      </p:sp>
    </p:spTree>
    <p:extLst>
      <p:ext uri="{BB962C8B-B14F-4D97-AF65-F5344CB8AC3E}">
        <p14:creationId xmlns:p14="http://schemas.microsoft.com/office/powerpoint/2010/main" val="16457242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9454711B-59B9-47C2-B93A-91DAF389F579}" type="datetimeFigureOut">
              <a:rPr lang="en-US" smtClean="0"/>
              <a:t>12/18/2022</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8D8499DF-E404-4A0D-A9CD-D3B04CA1F1DF}" type="slidenum">
              <a:rPr lang="en-US" smtClean="0"/>
              <a:t>‹#›</a:t>
            </a:fld>
            <a:endParaRPr lang="en-US"/>
          </a:p>
        </p:txBody>
      </p:sp>
    </p:spTree>
    <p:extLst>
      <p:ext uri="{BB962C8B-B14F-4D97-AF65-F5344CB8AC3E}">
        <p14:creationId xmlns:p14="http://schemas.microsoft.com/office/powerpoint/2010/main" val="25422785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GB"/>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9454711B-59B9-47C2-B93A-91DAF389F579}" type="datetimeFigureOut">
              <a:rPr lang="en-US" smtClean="0"/>
              <a:t>12/18/2022</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D8499DF-E404-4A0D-A9CD-D3B04CA1F1DF}" type="slidenum">
              <a:rPr lang="en-US" smtClean="0"/>
              <a:t>‹#›</a:t>
            </a:fld>
            <a:endParaRPr lang="en-US"/>
          </a:p>
        </p:txBody>
      </p:sp>
    </p:spTree>
    <p:extLst>
      <p:ext uri="{BB962C8B-B14F-4D97-AF65-F5344CB8AC3E}">
        <p14:creationId xmlns:p14="http://schemas.microsoft.com/office/powerpoint/2010/main" val="32596949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GB"/>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9454711B-59B9-47C2-B93A-91DAF389F579}" type="datetimeFigureOut">
              <a:rPr lang="en-US" smtClean="0"/>
              <a:t>12/18/2022</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D8499DF-E404-4A0D-A9CD-D3B04CA1F1DF}" type="slidenum">
              <a:rPr lang="en-US" smtClean="0"/>
              <a:t>‹#›</a:t>
            </a:fld>
            <a:endParaRPr lang="en-US"/>
          </a:p>
        </p:txBody>
      </p:sp>
    </p:spTree>
    <p:extLst>
      <p:ext uri="{BB962C8B-B14F-4D97-AF65-F5344CB8AC3E}">
        <p14:creationId xmlns:p14="http://schemas.microsoft.com/office/powerpoint/2010/main" val="37154698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454711B-59B9-47C2-B93A-91DAF389F579}" type="datetimeFigureOut">
              <a:rPr lang="en-US" smtClean="0"/>
              <a:t>12/18/2022</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D8499DF-E404-4A0D-A9CD-D3B04CA1F1DF}" type="slidenum">
              <a:rPr lang="en-US" smtClean="0"/>
              <a:t>‹#›</a:t>
            </a:fld>
            <a:endParaRPr lang="en-US"/>
          </a:p>
        </p:txBody>
      </p:sp>
    </p:spTree>
    <p:extLst>
      <p:ext uri="{BB962C8B-B14F-4D97-AF65-F5344CB8AC3E}">
        <p14:creationId xmlns:p14="http://schemas.microsoft.com/office/powerpoint/2010/main" val="24384650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454711B-59B9-47C2-B93A-91DAF389F579}" type="datetimeFigureOut">
              <a:rPr lang="en-US" smtClean="0"/>
              <a:t>12/18/2022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D8499DF-E404-4A0D-A9CD-D3B04CA1F1DF}" type="slidenum">
              <a:rPr lang="en-US" smtClean="0"/>
              <a:t>‹#›</a:t>
            </a:fld>
            <a:endParaRPr lang="en-US"/>
          </a:p>
        </p:txBody>
      </p:sp>
    </p:spTree>
    <p:extLst>
      <p:ext uri="{BB962C8B-B14F-4D97-AF65-F5344CB8AC3E}">
        <p14:creationId xmlns:p14="http://schemas.microsoft.com/office/powerpoint/2010/main" val="38411179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454711B-59B9-47C2-B93A-91DAF389F579}" type="datetimeFigureOut">
              <a:rPr lang="en-US" smtClean="0"/>
              <a:t>12/18/2022</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8D8499DF-E404-4A0D-A9CD-D3B04CA1F1DF}" type="slidenum">
              <a:rPr lang="en-US" smtClean="0"/>
              <a:t>‹#›</a:t>
            </a:fld>
            <a:endParaRPr lang="en-US"/>
          </a:p>
        </p:txBody>
      </p:sp>
    </p:spTree>
    <p:extLst>
      <p:ext uri="{BB962C8B-B14F-4D97-AF65-F5344CB8AC3E}">
        <p14:creationId xmlns:p14="http://schemas.microsoft.com/office/powerpoint/2010/main" val="42501300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9454711B-59B9-47C2-B93A-91DAF389F579}" type="datetimeFigureOut">
              <a:rPr lang="en-US" smtClean="0"/>
              <a:t>12/18/2022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499DF-E404-4A0D-A9CD-D3B04CA1F1DF}" type="slidenum">
              <a:rPr lang="en-US" smtClean="0"/>
              <a:t>‹#›</a:t>
            </a:fld>
            <a:endParaRPr lang="en-US"/>
          </a:p>
        </p:txBody>
      </p:sp>
    </p:spTree>
    <p:extLst>
      <p:ext uri="{BB962C8B-B14F-4D97-AF65-F5344CB8AC3E}">
        <p14:creationId xmlns:p14="http://schemas.microsoft.com/office/powerpoint/2010/main" val="20937495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9454711B-59B9-47C2-B93A-91DAF389F579}" type="datetimeFigureOut">
              <a:rPr lang="en-US" smtClean="0"/>
              <a:t>12/18/2022</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D8499DF-E404-4A0D-A9CD-D3B04CA1F1DF}" type="slidenum">
              <a:rPr lang="en-US" smtClean="0"/>
              <a:t>‹#›</a:t>
            </a:fld>
            <a:endParaRPr lang="en-US"/>
          </a:p>
        </p:txBody>
      </p:sp>
    </p:spTree>
    <p:extLst>
      <p:ext uri="{BB962C8B-B14F-4D97-AF65-F5344CB8AC3E}">
        <p14:creationId xmlns:p14="http://schemas.microsoft.com/office/powerpoint/2010/main" val="41207325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454711B-59B9-47C2-B93A-91DAF389F579}" type="datetimeFigureOut">
              <a:rPr lang="en-US" smtClean="0"/>
              <a:t>12/18/2022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499DF-E404-4A0D-A9CD-D3B04CA1F1DF}" type="slidenum">
              <a:rPr lang="en-US" smtClean="0"/>
              <a:t>‹#›</a:t>
            </a:fld>
            <a:endParaRPr lang="en-US"/>
          </a:p>
        </p:txBody>
      </p:sp>
    </p:spTree>
    <p:extLst>
      <p:ext uri="{BB962C8B-B14F-4D97-AF65-F5344CB8AC3E}">
        <p14:creationId xmlns:p14="http://schemas.microsoft.com/office/powerpoint/2010/main" val="32283368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454711B-59B9-47C2-B93A-91DAF389F579}" type="datetimeFigureOut">
              <a:rPr lang="en-US" smtClean="0"/>
              <a:t>12/18/2022</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D8499DF-E404-4A0D-A9CD-D3B04CA1F1DF}" type="slidenum">
              <a:rPr lang="en-US" smtClean="0"/>
              <a:t>‹#›</a:t>
            </a:fld>
            <a:endParaRPr lang="en-US"/>
          </a:p>
        </p:txBody>
      </p:sp>
    </p:spTree>
    <p:extLst>
      <p:ext uri="{BB962C8B-B14F-4D97-AF65-F5344CB8AC3E}">
        <p14:creationId xmlns:p14="http://schemas.microsoft.com/office/powerpoint/2010/main" val="6375134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9454711B-59B9-47C2-B93A-91DAF389F579}" type="datetimeFigureOut">
              <a:rPr lang="en-US" smtClean="0"/>
              <a:t>12/18/2022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8499DF-E404-4A0D-A9CD-D3B04CA1F1DF}" type="slidenum">
              <a:rPr lang="en-US" smtClean="0"/>
              <a:t>‹#›</a:t>
            </a:fld>
            <a:endParaRPr lang="en-US"/>
          </a:p>
        </p:txBody>
      </p:sp>
    </p:spTree>
    <p:extLst>
      <p:ext uri="{BB962C8B-B14F-4D97-AF65-F5344CB8AC3E}">
        <p14:creationId xmlns:p14="http://schemas.microsoft.com/office/powerpoint/2010/main" val="3087962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9454711B-59B9-47C2-B93A-91DAF389F579}" type="datetimeFigureOut">
              <a:rPr lang="en-US" smtClean="0"/>
              <a:t>12/18/2022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D8499DF-E404-4A0D-A9CD-D3B04CA1F1DF}" type="slidenum">
              <a:rPr lang="en-US" smtClean="0"/>
              <a:t>‹#›</a:t>
            </a:fld>
            <a:endParaRPr lang="en-US"/>
          </a:p>
        </p:txBody>
      </p:sp>
    </p:spTree>
    <p:extLst>
      <p:ext uri="{BB962C8B-B14F-4D97-AF65-F5344CB8AC3E}">
        <p14:creationId xmlns:p14="http://schemas.microsoft.com/office/powerpoint/2010/main" val="2058454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9454711B-59B9-47C2-B93A-91DAF389F579}" type="datetimeFigureOut">
              <a:rPr lang="en-US" smtClean="0"/>
              <a:t>12/18/2022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D8499DF-E404-4A0D-A9CD-D3B04CA1F1DF}" type="slidenum">
              <a:rPr lang="en-US" smtClean="0"/>
              <a:t>‹#›</a:t>
            </a:fld>
            <a:endParaRPr lang="en-US"/>
          </a:p>
        </p:txBody>
      </p:sp>
    </p:spTree>
    <p:extLst>
      <p:ext uri="{BB962C8B-B14F-4D97-AF65-F5344CB8AC3E}">
        <p14:creationId xmlns:p14="http://schemas.microsoft.com/office/powerpoint/2010/main" val="8307321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454711B-59B9-47C2-B93A-91DAF389F579}" type="datetimeFigureOut">
              <a:rPr lang="en-US" smtClean="0"/>
              <a:t>12/18/2022</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8D8499DF-E404-4A0D-A9CD-D3B04CA1F1DF}" type="slidenum">
              <a:rPr lang="en-US" smtClean="0"/>
              <a:t>‹#›</a:t>
            </a:fld>
            <a:endParaRPr lang="en-US"/>
          </a:p>
        </p:txBody>
      </p:sp>
    </p:spTree>
    <p:extLst>
      <p:ext uri="{BB962C8B-B14F-4D97-AF65-F5344CB8AC3E}">
        <p14:creationId xmlns:p14="http://schemas.microsoft.com/office/powerpoint/2010/main" val="24735583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9454711B-59B9-47C2-B93A-91DAF389F579}" type="datetimeFigureOut">
              <a:rPr lang="en-US" smtClean="0"/>
              <a:t>12/18/2022</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8D8499DF-E404-4A0D-A9CD-D3B04CA1F1DF}" type="slidenum">
              <a:rPr lang="en-US" smtClean="0"/>
              <a:t>‹#›</a:t>
            </a:fld>
            <a:endParaRPr lang="en-US"/>
          </a:p>
        </p:txBody>
      </p:sp>
    </p:spTree>
    <p:extLst>
      <p:ext uri="{BB962C8B-B14F-4D97-AF65-F5344CB8AC3E}">
        <p14:creationId xmlns:p14="http://schemas.microsoft.com/office/powerpoint/2010/main" val="700285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GB"/>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9454711B-59B9-47C2-B93A-91DAF389F579}" type="datetimeFigureOut">
              <a:rPr lang="en-US" smtClean="0"/>
              <a:t>12/18/2022</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8D8499DF-E404-4A0D-A9CD-D3B04CA1F1DF}" type="slidenum">
              <a:rPr lang="en-US" smtClean="0"/>
              <a:t>‹#›</a:t>
            </a:fld>
            <a:endParaRPr lang="en-US"/>
          </a:p>
        </p:txBody>
      </p:sp>
    </p:spTree>
    <p:extLst>
      <p:ext uri="{BB962C8B-B14F-4D97-AF65-F5344CB8AC3E}">
        <p14:creationId xmlns:p14="http://schemas.microsoft.com/office/powerpoint/2010/main" val="33159684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GB"/>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9454711B-59B9-47C2-B93A-91DAF389F579}" type="datetimeFigureOut">
              <a:rPr lang="en-US" smtClean="0"/>
              <a:t>12/18/2022</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8D8499DF-E404-4A0D-A9CD-D3B04CA1F1DF}" type="slidenum">
              <a:rPr lang="en-US" smtClean="0"/>
              <a:t>‹#›</a:t>
            </a:fld>
            <a:endParaRPr lang="en-US"/>
          </a:p>
        </p:txBody>
      </p:sp>
    </p:spTree>
    <p:extLst>
      <p:ext uri="{BB962C8B-B14F-4D97-AF65-F5344CB8AC3E}">
        <p14:creationId xmlns:p14="http://schemas.microsoft.com/office/powerpoint/2010/main" val="4266899317"/>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AADEA-54F1-72FE-3777-228481824836}"/>
              </a:ext>
            </a:extLst>
          </p:cNvPr>
          <p:cNvSpPr>
            <a:spLocks noGrp="1"/>
          </p:cNvSpPr>
          <p:nvPr>
            <p:ph type="ctrTitle"/>
          </p:nvPr>
        </p:nvSpPr>
        <p:spPr/>
        <p:txBody>
          <a:bodyPr>
            <a:noAutofit/>
          </a:bodyPr>
          <a:lstStyle/>
          <a:p>
            <a:r>
              <a:rPr lang="en-US" sz="6000" b="1" u="sng" dirty="0">
                <a:latin typeface="Times New Roman" panose="02020603050405020304" pitchFamily="18" charset="0"/>
                <a:cs typeface="Times New Roman" panose="02020603050405020304" pitchFamily="18" charset="0"/>
              </a:rPr>
              <a:t>Addressing MLB Umpire Issues</a:t>
            </a:r>
          </a:p>
        </p:txBody>
      </p:sp>
      <p:sp>
        <p:nvSpPr>
          <p:cNvPr id="3" name="Subtitle 2">
            <a:extLst>
              <a:ext uri="{FF2B5EF4-FFF2-40B4-BE49-F238E27FC236}">
                <a16:creationId xmlns:a16="http://schemas.microsoft.com/office/drawing/2014/main" id="{702DC9E4-4CB5-4616-1FE8-CB24121F4319}"/>
              </a:ext>
            </a:extLst>
          </p:cNvPr>
          <p:cNvSpPr>
            <a:spLocks noGrp="1"/>
          </p:cNvSpPr>
          <p:nvPr>
            <p:ph type="subTitle" idx="1"/>
          </p:nvPr>
        </p:nvSpPr>
        <p:spPr/>
        <p:txBody>
          <a:bodyPr>
            <a:normAutofit/>
          </a:bodyPr>
          <a:lstStyle/>
          <a:p>
            <a:r>
              <a:rPr lang="en-US" sz="2400" dirty="0">
                <a:latin typeface="Times New Roman" panose="02020603050405020304" pitchFamily="18" charset="0"/>
                <a:cs typeface="Times New Roman" panose="02020603050405020304" pitchFamily="18" charset="0"/>
              </a:rPr>
              <a:t>Rohith </a:t>
            </a:r>
            <a:r>
              <a:rPr lang="en-US" sz="2400" dirty="0" err="1">
                <a:latin typeface="Times New Roman" panose="02020603050405020304" pitchFamily="18" charset="0"/>
                <a:cs typeface="Times New Roman" panose="02020603050405020304" pitchFamily="18" charset="0"/>
              </a:rPr>
              <a:t>Desamseety</a:t>
            </a:r>
            <a:endParaRPr lang="en-US" sz="2400" dirty="0">
              <a:latin typeface="Times New Roman" panose="02020603050405020304" pitchFamily="18" charset="0"/>
              <a:cs typeface="Times New Roman" panose="02020603050405020304" pitchFamily="18" charset="0"/>
            </a:endParaRPr>
          </a:p>
        </p:txBody>
      </p:sp>
      <p:pic>
        <p:nvPicPr>
          <p:cNvPr id="5" name="Recorded Sound">
            <a:hlinkClick r:id="" action="ppaction://media"/>
            <a:extLst>
              <a:ext uri="{FF2B5EF4-FFF2-40B4-BE49-F238E27FC236}">
                <a16:creationId xmlns:a16="http://schemas.microsoft.com/office/drawing/2014/main" id="{4E23C24A-94CE-4195-5BAF-FE6A74D707E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3231056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62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38F59-38EC-D80C-65F3-F65EAC46B71D}"/>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The Problem</a:t>
            </a:r>
          </a:p>
        </p:txBody>
      </p:sp>
      <p:sp>
        <p:nvSpPr>
          <p:cNvPr id="3" name="Content Placeholder 2">
            <a:extLst>
              <a:ext uri="{FF2B5EF4-FFF2-40B4-BE49-F238E27FC236}">
                <a16:creationId xmlns:a16="http://schemas.microsoft.com/office/drawing/2014/main" id="{A3303BF1-BA1D-9C7D-5C1B-DB35EDE913EB}"/>
              </a:ext>
            </a:extLst>
          </p:cNvPr>
          <p:cNvSpPr>
            <a:spLocks noGrp="1"/>
          </p:cNvSpPr>
          <p:nvPr>
            <p:ph idx="1"/>
          </p:nvPr>
        </p:nvSpPr>
        <p:spPr/>
        <p:txBody>
          <a:bodyPr>
            <a:normAutofit/>
          </a:bodyPr>
          <a:lstStyle/>
          <a:p>
            <a:r>
              <a:rPr lang="en-US" sz="2000" dirty="0">
                <a:latin typeface="Times New Roman" panose="02020603050405020304" pitchFamily="18" charset="0"/>
                <a:cs typeface="Times New Roman" panose="02020603050405020304" pitchFamily="18" charset="0"/>
              </a:rPr>
              <a:t>Baseball's integrity is being harmed by inconsistencies in the way umpires make calls.</a:t>
            </a:r>
          </a:p>
          <a:p>
            <a:r>
              <a:rPr lang="en-US" sz="2000" dirty="0">
                <a:latin typeface="Times New Roman" panose="02020603050405020304" pitchFamily="18" charset="0"/>
                <a:cs typeface="Times New Roman" panose="02020603050405020304" pitchFamily="18" charset="0"/>
              </a:rPr>
              <a:t>Fans are disappointed, which brings unwanted attention to the sport and contributes to slower growth as compared to other professional sports leagues.</a:t>
            </a:r>
          </a:p>
          <a:p>
            <a:r>
              <a:rPr lang="en-US" sz="2000" dirty="0">
                <a:latin typeface="Times New Roman" panose="02020603050405020304" pitchFamily="18" charset="0"/>
                <a:cs typeface="Times New Roman" panose="02020603050405020304" pitchFamily="18" charset="0"/>
              </a:rPr>
              <a:t>The problem has become so serious that many fans are pushing for robotic umpires, which may be an extreme and expensive solution that may drive away more conventional supporters.</a:t>
            </a:r>
          </a:p>
        </p:txBody>
      </p:sp>
      <p:pic>
        <p:nvPicPr>
          <p:cNvPr id="4" name="Recorded Sound">
            <a:hlinkClick r:id="" action="ppaction://media"/>
            <a:extLst>
              <a:ext uri="{FF2B5EF4-FFF2-40B4-BE49-F238E27FC236}">
                <a16:creationId xmlns:a16="http://schemas.microsoft.com/office/drawing/2014/main" id="{6CBE4B41-E2A4-D8A7-09B2-251CD3EF7B4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3861410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09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4F722-2BF7-B4FC-F32A-1D191DC325BA}"/>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The Approach</a:t>
            </a:r>
          </a:p>
        </p:txBody>
      </p:sp>
      <p:sp>
        <p:nvSpPr>
          <p:cNvPr id="3" name="Content Placeholder 2">
            <a:extLst>
              <a:ext uri="{FF2B5EF4-FFF2-40B4-BE49-F238E27FC236}">
                <a16:creationId xmlns:a16="http://schemas.microsoft.com/office/drawing/2014/main" id="{F337BA1A-D507-B069-8901-3E20D8F5DE2B}"/>
              </a:ext>
            </a:extLst>
          </p:cNvPr>
          <p:cNvSpPr>
            <a:spLocks noGrp="1"/>
          </p:cNvSpPr>
          <p:nvPr>
            <p:ph idx="1"/>
          </p:nvPr>
        </p:nvSpPr>
        <p:spPr/>
        <p:txBody>
          <a:bodyPr>
            <a:normAutofit fontScale="92500" lnSpcReduction="10000"/>
          </a:bodyPr>
          <a:lstStyle/>
          <a:p>
            <a:r>
              <a:rPr lang="en-US" dirty="0">
                <a:latin typeface="Times New Roman" panose="02020603050405020304" pitchFamily="18" charset="0"/>
                <a:cs typeface="Times New Roman" panose="02020603050405020304" pitchFamily="18" charset="0"/>
              </a:rPr>
              <a:t>Analyze data on 124 MLB umpires from 2015 through 2022 to classify them based on their performance quality.</a:t>
            </a:r>
          </a:p>
          <a:p>
            <a:r>
              <a:rPr lang="en-US" dirty="0">
                <a:latin typeface="Times New Roman" panose="02020603050405020304" pitchFamily="18" charset="0"/>
                <a:cs typeface="Times New Roman" panose="02020603050405020304" pitchFamily="18" charset="0"/>
              </a:rPr>
              <a:t>Umpire performance indicators that are measurable include :</a:t>
            </a:r>
          </a:p>
          <a:p>
            <a:pPr lvl="1"/>
            <a:r>
              <a:rPr lang="en-US" dirty="0">
                <a:latin typeface="Times New Roman" panose="02020603050405020304" pitchFamily="18" charset="0"/>
                <a:cs typeface="Times New Roman" panose="02020603050405020304" pitchFamily="18" charset="0"/>
              </a:rPr>
              <a:t>Accuracy</a:t>
            </a:r>
          </a:p>
          <a:p>
            <a:pPr lvl="1"/>
            <a:r>
              <a:rPr lang="en-US" dirty="0">
                <a:latin typeface="Times New Roman" panose="02020603050405020304" pitchFamily="18" charset="0"/>
                <a:cs typeface="Times New Roman" panose="02020603050405020304" pitchFamily="18" charset="0"/>
              </a:rPr>
              <a:t>Consistency</a:t>
            </a:r>
          </a:p>
          <a:p>
            <a:pPr lvl="1"/>
            <a:r>
              <a:rPr lang="en-US" dirty="0">
                <a:latin typeface="Times New Roman" panose="02020603050405020304" pitchFamily="18" charset="0"/>
                <a:cs typeface="Times New Roman" panose="02020603050405020304" pitchFamily="18" charset="0"/>
              </a:rPr>
              <a:t> Home Favoritism</a:t>
            </a:r>
          </a:p>
          <a:p>
            <a:pPr lvl="1"/>
            <a:r>
              <a:rPr lang="en-US" dirty="0">
                <a:latin typeface="Times New Roman" panose="02020603050405020304" pitchFamily="18" charset="0"/>
                <a:cs typeface="Times New Roman" panose="02020603050405020304" pitchFamily="18" charset="0"/>
              </a:rPr>
              <a:t>Correct Calls</a:t>
            </a:r>
          </a:p>
          <a:p>
            <a:pPr lvl="1"/>
            <a:r>
              <a:rPr lang="en-US" dirty="0">
                <a:latin typeface="Times New Roman" panose="02020603050405020304" pitchFamily="18" charset="0"/>
                <a:cs typeface="Times New Roman" panose="02020603050405020304" pitchFamily="18" charset="0"/>
              </a:rPr>
              <a:t>Final Scores</a:t>
            </a:r>
          </a:p>
          <a:p>
            <a:r>
              <a:rPr lang="en-US" dirty="0">
                <a:latin typeface="Times New Roman" panose="02020603050405020304" pitchFamily="18" charset="0"/>
                <a:cs typeface="Times New Roman" panose="02020603050405020304" pitchFamily="18" charset="0"/>
              </a:rPr>
              <a:t>Umpires are organized into groups based on these key variables to offer relevant data for game assignments for the most significant nationally broadcast games (including the playoffs and World Series) and to inform summer training needs.</a:t>
            </a:r>
          </a:p>
        </p:txBody>
      </p:sp>
      <p:pic>
        <p:nvPicPr>
          <p:cNvPr id="4" name="Recorded Sound">
            <a:hlinkClick r:id="" action="ppaction://media"/>
            <a:extLst>
              <a:ext uri="{FF2B5EF4-FFF2-40B4-BE49-F238E27FC236}">
                <a16:creationId xmlns:a16="http://schemas.microsoft.com/office/drawing/2014/main" id="{95A6BC06-4488-ADD1-8D1B-3BF4B8B0FDB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2528968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91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5DC47-1313-8188-3539-B2651951512C}"/>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The Results</a:t>
            </a:r>
          </a:p>
        </p:txBody>
      </p:sp>
      <p:sp>
        <p:nvSpPr>
          <p:cNvPr id="3" name="Content Placeholder 2">
            <a:extLst>
              <a:ext uri="{FF2B5EF4-FFF2-40B4-BE49-F238E27FC236}">
                <a16:creationId xmlns:a16="http://schemas.microsoft.com/office/drawing/2014/main" id="{DA4DDFE4-AA88-6115-502A-263FB72BE40E}"/>
              </a:ext>
            </a:extLst>
          </p:cNvPr>
          <p:cNvSpPr>
            <a:spLocks noGrp="1"/>
          </p:cNvSpPr>
          <p:nvPr>
            <p:ph idx="1"/>
          </p:nvPr>
        </p:nvSpPr>
        <p:spPr/>
        <p:txBody>
          <a:bodyPr>
            <a:normAutofit fontScale="92500"/>
          </a:bodyPr>
          <a:lstStyle/>
          <a:p>
            <a:r>
              <a:rPr lang="en-US" dirty="0">
                <a:latin typeface="Times New Roman" panose="02020603050405020304" pitchFamily="18" charset="0"/>
                <a:cs typeface="Times New Roman" panose="02020603050405020304" pitchFamily="18" charset="0"/>
              </a:rPr>
              <a:t>My analysis resulted in five clusters:</a:t>
            </a:r>
          </a:p>
          <a:p>
            <a:pPr lvl="1"/>
            <a:r>
              <a:rPr lang="en-US" dirty="0">
                <a:latin typeface="Times New Roman" panose="02020603050405020304" pitchFamily="18" charset="0"/>
                <a:cs typeface="Times New Roman" panose="02020603050405020304" pitchFamily="18" charset="0"/>
              </a:rPr>
              <a:t>Cluster 1 - Slightly above average (assigned to playoff games with no additional offseason training requirements)</a:t>
            </a:r>
          </a:p>
          <a:p>
            <a:pPr lvl="1"/>
            <a:r>
              <a:rPr lang="en-US" dirty="0">
                <a:latin typeface="Times New Roman" panose="02020603050405020304" pitchFamily="18" charset="0"/>
                <a:cs typeface="Times New Roman" panose="02020603050405020304" pitchFamily="18" charset="0"/>
              </a:rPr>
              <a:t>Cluster 2 – little lower than average (require some offseason training and limit to regular season games)</a:t>
            </a:r>
          </a:p>
          <a:p>
            <a:pPr lvl="1"/>
            <a:r>
              <a:rPr lang="en-US" dirty="0">
                <a:latin typeface="Times New Roman" panose="02020603050405020304" pitchFamily="18" charset="0"/>
                <a:cs typeface="Times New Roman" panose="02020603050405020304" pitchFamily="18" charset="0"/>
              </a:rPr>
              <a:t>Cluster 3 – The worst performers (require extensive offseason training and consider assigning them to minor leagues or letting them go if performance metrics do not show improvement during preseason games)</a:t>
            </a:r>
          </a:p>
          <a:p>
            <a:pPr lvl="1"/>
            <a:r>
              <a:rPr lang="en-US" dirty="0">
                <a:latin typeface="Times New Roman" panose="02020603050405020304" pitchFamily="18" charset="0"/>
                <a:cs typeface="Times New Roman" panose="02020603050405020304" pitchFamily="18" charset="0"/>
              </a:rPr>
              <a:t>Cluster 4 – Outstanding performers (assigned to World Series and lead offseason training to improve performance of the other umpires)</a:t>
            </a:r>
          </a:p>
          <a:p>
            <a:pPr lvl="1"/>
            <a:r>
              <a:rPr lang="en-US" dirty="0">
                <a:latin typeface="Times New Roman" panose="02020603050405020304" pitchFamily="18" charset="0"/>
                <a:cs typeface="Times New Roman" panose="02020603050405020304" pitchFamily="18" charset="0"/>
              </a:rPr>
              <a:t>Cluster 5 –Outlier umpire with a significant preference for the home team but promising consistency (require offseason training with an emphasis on ignoring the influence of home crowds)</a:t>
            </a:r>
          </a:p>
        </p:txBody>
      </p:sp>
      <p:pic>
        <p:nvPicPr>
          <p:cNvPr id="4" name="Recorded Sound">
            <a:hlinkClick r:id="" action="ppaction://media"/>
            <a:extLst>
              <a:ext uri="{FF2B5EF4-FFF2-40B4-BE49-F238E27FC236}">
                <a16:creationId xmlns:a16="http://schemas.microsoft.com/office/drawing/2014/main" id="{52EE9D0E-EDFC-5423-0AE4-030233407B7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2055459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56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{853A94E0-5350-7740-9E1D-1BD894C4E0B8}tf10001076</Template>
  <TotalTime>230</TotalTime>
  <Words>286</Words>
  <Application>Microsoft Office PowerPoint</Application>
  <PresentationFormat>Widescreen</PresentationFormat>
  <Paragraphs>22</Paragraphs>
  <Slides>4</Slides>
  <Notes>0</Notes>
  <HiddenSlides>0</HiddenSlides>
  <MMClips>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Century Gothic</vt:lpstr>
      <vt:lpstr>Times New Roman</vt:lpstr>
      <vt:lpstr>Wingdings 3</vt:lpstr>
      <vt:lpstr>Ion Boardroom</vt:lpstr>
      <vt:lpstr>Addressing MLB Umpire Issues</vt:lpstr>
      <vt:lpstr>The Problem</vt:lpstr>
      <vt:lpstr>The Approach</vt:lpstr>
      <vt:lpstr>The Results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Andrew Garlisi</dc:creator>
  <cp:lastModifiedBy>shashicric683@outlook.com</cp:lastModifiedBy>
  <cp:revision>5</cp:revision>
  <dcterms:created xsi:type="dcterms:W3CDTF">2022-11-28T23:41:24Z</dcterms:created>
  <dcterms:modified xsi:type="dcterms:W3CDTF">2022-12-19T03:57:47Z</dcterms:modified>
</cp:coreProperties>
</file>

<file path=docProps/thumbnail.jpeg>
</file>